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57" r:id="rId4"/>
    <p:sldId id="258" r:id="rId5"/>
    <p:sldId id="260" r:id="rId6"/>
    <p:sldId id="261" r:id="rId7"/>
    <p:sldId id="264" r:id="rId8"/>
    <p:sldId id="271" r:id="rId9"/>
    <p:sldId id="265" r:id="rId10"/>
    <p:sldId id="266" r:id="rId11"/>
    <p:sldId id="267" r:id="rId12"/>
    <p:sldId id="269" r:id="rId13"/>
    <p:sldId id="259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688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27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936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0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43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621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690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65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51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7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53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44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42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48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7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42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1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554901-47A0-4451-A24A-68A10B91FA9C}" type="datetimeFigureOut">
              <a:rPr lang="ru-RU" smtClean="0"/>
              <a:t>26.06.2022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56100E-54E0-4A4F-86B9-0DBEC3B787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954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98899E4-16ED-468B-BC8F-4B81FC4875FA}"/>
              </a:ext>
            </a:extLst>
          </p:cNvPr>
          <p:cNvSpPr>
            <a:spLocks noGrp="1"/>
          </p:cNvSpPr>
          <p:nvPr/>
        </p:nvSpPr>
        <p:spPr bwMode="auto">
          <a:xfrm>
            <a:off x="260059" y="268448"/>
            <a:ext cx="11643919" cy="63504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9pPr>
          </a:lstStyle>
          <a:p>
            <a:pPr marL="0" indent="0" algn="ctr" defTabSz="912813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ru-RU" sz="1400" dirty="0">
                <a:solidFill>
                  <a:schemeClr val="tx2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 Самарской области</a:t>
            </a:r>
          </a:p>
          <a:p>
            <a:pPr marL="0" indent="0" algn="ctr" defTabSz="912813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ru-RU" sz="1400" dirty="0">
                <a:solidFill>
                  <a:schemeClr val="tx2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«Тольяттинский социально-экономический колледж»</a:t>
            </a:r>
            <a:endParaRPr lang="ru-RU" sz="1600" dirty="0">
              <a:solidFill>
                <a:schemeClr val="tx2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  <a:p>
            <a:pPr marL="0" indent="0" algn="r" defTabSz="912813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ru-RU" sz="1000" dirty="0">
              <a:solidFill>
                <a:schemeClr val="tx2"/>
              </a:solidFill>
              <a:latin typeface="Bahnschrift SemiLight" panose="020B0502040204020203" pitchFamily="34" charset="0"/>
            </a:endParaRPr>
          </a:p>
          <a:p>
            <a:pPr marL="0" indent="0" algn="ctr" defTabSz="912813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ru-RU" dirty="0">
                <a:solidFill>
                  <a:schemeClr val="tx2"/>
                </a:solidFill>
                <a:latin typeface="Bahnschrift SemiLight" panose="020B0502040204020203" pitchFamily="34" charset="0"/>
              </a:rPr>
              <a:t>Производственная практика в </a:t>
            </a:r>
            <a:r>
              <a:rPr lang="en-US" dirty="0">
                <a:solidFill>
                  <a:schemeClr val="tx2"/>
                </a:solidFill>
                <a:latin typeface="Bahnschrift SemiLight" panose="020B0502040204020203" pitchFamily="34" charset="0"/>
              </a:rPr>
              <a:t>“</a:t>
            </a:r>
            <a:r>
              <a:rPr lang="ru-RU" dirty="0">
                <a:solidFill>
                  <a:schemeClr val="tx2"/>
                </a:solidFill>
                <a:latin typeface="Bahnschrift SemiLight" panose="020B0502040204020203" pitchFamily="34" charset="0"/>
              </a:rPr>
              <a:t>ЦОПП</a:t>
            </a:r>
            <a:r>
              <a:rPr lang="en-US" dirty="0">
                <a:solidFill>
                  <a:schemeClr val="tx2"/>
                </a:solidFill>
                <a:latin typeface="Bahnschrift SemiLight" panose="020B0502040204020203" pitchFamily="34" charset="0"/>
              </a:rPr>
              <a:t>”</a:t>
            </a:r>
            <a:endParaRPr lang="ru-RU" dirty="0">
              <a:solidFill>
                <a:schemeClr val="tx2"/>
              </a:solidFill>
              <a:latin typeface="Bahnschrift SemiLight" panose="020B0502040204020203" pitchFamily="34" charset="0"/>
            </a:endParaRPr>
          </a:p>
          <a:p>
            <a:pPr marL="0" indent="0" algn="r" defTabSz="912813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ru-RU" sz="1000" dirty="0">
              <a:solidFill>
                <a:schemeClr val="tx2"/>
              </a:solidFill>
              <a:latin typeface="Bahnschrift SemiLight" panose="020B0502040204020203" pitchFamily="34" charset="0"/>
            </a:endParaRPr>
          </a:p>
          <a:p>
            <a:pPr marL="0" indent="0" algn="r" defTabSz="912813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ru-RU" sz="1000" dirty="0">
              <a:solidFill>
                <a:schemeClr val="tx2"/>
              </a:solidFill>
              <a:latin typeface="Bahnschrift SemiLight" panose="020B0502040204020203" pitchFamily="34" charset="0"/>
            </a:endParaRPr>
          </a:p>
          <a:p>
            <a:pPr marL="0" indent="0" algn="r">
              <a:buFont typeface="Wingdings" panose="05000000000000000000" pitchFamily="2" charset="2"/>
              <a:buNone/>
              <a:defRPr/>
            </a:pPr>
            <a:r>
              <a:rPr lang="ru-RU" sz="1800" b="1" dirty="0">
                <a:effectLst/>
                <a:latin typeface="Bahnschrift SemiLight" panose="020B0502040204020203" pitchFamily="34" charset="0"/>
              </a:rPr>
              <a:t>Презентация по производственной практики:</a:t>
            </a:r>
            <a:endParaRPr lang="ru-RU" sz="1800" dirty="0">
              <a:effectLst/>
              <a:latin typeface="Bahnschrift SemiLight" panose="020B0502040204020203" pitchFamily="34" charset="0"/>
            </a:endParaRPr>
          </a:p>
          <a:p>
            <a:pPr marL="0" indent="0" algn="r">
              <a:buFont typeface="Wingdings" panose="05000000000000000000" pitchFamily="2" charset="2"/>
              <a:buNone/>
              <a:defRPr/>
            </a:pPr>
            <a:r>
              <a:rPr lang="ru-RU" sz="1800" dirty="0">
                <a:effectLst/>
                <a:latin typeface="Bahnschrift SemiLight" panose="020B0502040204020203" pitchFamily="34" charset="0"/>
              </a:rPr>
              <a:t> Студент ИСП-21</a:t>
            </a:r>
          </a:p>
          <a:p>
            <a:pPr marL="0" indent="0" algn="r">
              <a:buFont typeface="Wingdings" panose="05000000000000000000" pitchFamily="2" charset="2"/>
              <a:buNone/>
              <a:defRPr/>
            </a:pPr>
            <a:r>
              <a:rPr lang="ru-RU" sz="1800" dirty="0">
                <a:effectLst/>
                <a:latin typeface="Bahnschrift SemiLight" panose="020B0502040204020203" pitchFamily="34" charset="0"/>
              </a:rPr>
              <a:t>Полейчук Александр Васильевич</a:t>
            </a:r>
          </a:p>
          <a:p>
            <a:pPr algn="r">
              <a:defRPr/>
            </a:pPr>
            <a:endParaRPr lang="ru-RU" sz="1800" b="1" dirty="0">
              <a:effectLst/>
              <a:latin typeface="Bahnschrift SemiLight" panose="020B0502040204020203" pitchFamily="34" charset="0"/>
            </a:endParaRPr>
          </a:p>
          <a:p>
            <a:pPr marL="0" indent="0" algn="r">
              <a:buFont typeface="Wingdings" panose="05000000000000000000" pitchFamily="2" charset="2"/>
              <a:buNone/>
              <a:defRPr/>
            </a:pPr>
            <a:r>
              <a:rPr lang="ru-RU" sz="1800" b="1" dirty="0">
                <a:effectLst/>
                <a:latin typeface="Bahnschrift SemiLight" panose="020B0502040204020203" pitchFamily="34" charset="0"/>
              </a:rPr>
              <a:t>Руководитель производственной практики:</a:t>
            </a:r>
            <a:endParaRPr lang="ru-RU" sz="1800" dirty="0">
              <a:effectLst/>
              <a:latin typeface="Bahnschrift SemiLight" panose="020B0502040204020203" pitchFamily="34" charset="0"/>
            </a:endParaRPr>
          </a:p>
          <a:p>
            <a:pPr marL="0" indent="0" algn="r">
              <a:buFont typeface="Wingdings" panose="05000000000000000000" pitchFamily="2" charset="2"/>
              <a:buNone/>
              <a:defRPr/>
            </a:pPr>
            <a:r>
              <a:rPr lang="ru-RU" sz="1800" dirty="0" err="1">
                <a:effectLst/>
                <a:latin typeface="Bahnschrift SemiLight" panose="020B0502040204020203" pitchFamily="34" charset="0"/>
              </a:rPr>
              <a:t>Суханцев</a:t>
            </a:r>
            <a:r>
              <a:rPr lang="ru-RU" sz="1800" dirty="0">
                <a:effectLst/>
                <a:latin typeface="Bahnschrift SemiLight" panose="020B0502040204020203" pitchFamily="34" charset="0"/>
              </a:rPr>
              <a:t> Вадим Андреевич</a:t>
            </a:r>
          </a:p>
          <a:p>
            <a:pPr marL="0" indent="0" algn="r">
              <a:buFont typeface="Wingdings" panose="05000000000000000000" pitchFamily="2" charset="2"/>
              <a:buNone/>
              <a:defRPr/>
            </a:pPr>
            <a:endParaRPr lang="ru-RU" sz="1800" dirty="0">
              <a:effectLst/>
              <a:latin typeface="Bahnschrift SemiLight" panose="020B0502040204020203" pitchFamily="34" charset="0"/>
            </a:endParaRPr>
          </a:p>
          <a:p>
            <a:pPr marL="0" indent="0" algn="r">
              <a:buFont typeface="Wingdings" panose="05000000000000000000" pitchFamily="2" charset="2"/>
              <a:buNone/>
              <a:defRPr/>
            </a:pPr>
            <a:endParaRPr lang="ru-RU" sz="1800" dirty="0">
              <a:effectLst/>
              <a:latin typeface="Bahnschrift SemiLight" panose="020B0502040204020203" pitchFamily="34" charset="0"/>
            </a:endParaRPr>
          </a:p>
          <a:p>
            <a:pPr marL="0" indent="0" algn="r">
              <a:buFont typeface="Wingdings" panose="05000000000000000000" pitchFamily="2" charset="2"/>
              <a:buNone/>
              <a:defRPr/>
            </a:pPr>
            <a:endParaRPr lang="ru-RU" sz="1800" dirty="0">
              <a:effectLst/>
              <a:latin typeface="Bahnschrift SemiLight" panose="020B0502040204020203" pitchFamily="34" charset="0"/>
            </a:endParaRPr>
          </a:p>
          <a:p>
            <a:pPr marL="0" indent="0" algn="r">
              <a:buFont typeface="Wingdings" panose="05000000000000000000" pitchFamily="2" charset="2"/>
              <a:buNone/>
              <a:defRPr/>
            </a:pPr>
            <a:endParaRPr lang="ru-RU" sz="1800" dirty="0">
              <a:effectLst/>
              <a:latin typeface="Bahnschrift SemiLight" panose="020B0502040204020203" pitchFamily="34" charset="0"/>
            </a:endParaRPr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ru-RU" sz="1800" dirty="0">
                <a:effectLst/>
                <a:latin typeface="Bahnschrift SemiLight" panose="020B0502040204020203" pitchFamily="34" charset="0"/>
              </a:rPr>
              <a:t>2022</a:t>
            </a:r>
          </a:p>
          <a:p>
            <a:pPr marL="0" indent="0" algn="r" defTabSz="912813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ru-RU" sz="1000" dirty="0">
              <a:solidFill>
                <a:schemeClr val="tx2"/>
              </a:solidFill>
              <a:latin typeface="Bahnschrift SemiLight" panose="020B0502040204020203" pitchFamily="34" charset="0"/>
            </a:endParaRPr>
          </a:p>
          <a:p>
            <a:pPr marL="0" indent="0" algn="r" defTabSz="912813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ru-RU" sz="1000" dirty="0">
              <a:solidFill>
                <a:schemeClr val="tx2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88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16312-53B7-4F77-B582-9EEA1EE9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1A0EDC-FC27-4889-9788-7E2B2A2F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1" name="Рисунок 1">
            <a:extLst>
              <a:ext uri="{FF2B5EF4-FFF2-40B4-BE49-F238E27FC236}">
                <a16:creationId xmlns:a16="http://schemas.microsoft.com/office/drawing/2014/main" id="{19526287-D915-427C-8A7C-24A0881F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7" t="34584" r="26819" b="21983"/>
          <a:stretch>
            <a:fillRect/>
          </a:stretch>
        </p:blipFill>
        <p:spPr bwMode="auto">
          <a:xfrm>
            <a:off x="2678742" y="534782"/>
            <a:ext cx="6834516" cy="444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F67720-8393-499D-970B-4127B71668FE}"/>
              </a:ext>
            </a:extLst>
          </p:cNvPr>
          <p:cNvSpPr/>
          <p:nvPr/>
        </p:nvSpPr>
        <p:spPr>
          <a:xfrm>
            <a:off x="2678742" y="4982642"/>
            <a:ext cx="5974608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1200" indent="450215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последовательности</a:t>
            </a:r>
            <a:endParaRPr lang="ru-RU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8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8DA7D-C213-4D0C-84DB-A3570F98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720980-DC12-4D9F-8EB6-CC549038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6347B6-8CAE-4C95-86C5-02364137C7F3}"/>
              </a:ext>
            </a:extLst>
          </p:cNvPr>
          <p:cNvSpPr/>
          <p:nvPr/>
        </p:nvSpPr>
        <p:spPr>
          <a:xfrm>
            <a:off x="4119816" y="5044724"/>
            <a:ext cx="3263394" cy="457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11200" indent="450215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классов</a:t>
            </a:r>
            <a:endParaRPr lang="ru-RU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510B04F9-1F33-44A7-B4D3-09E04F587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0" t="42627" r="29631" b="39142"/>
          <a:stretch>
            <a:fillRect/>
          </a:stretch>
        </p:blipFill>
        <p:spPr bwMode="auto">
          <a:xfrm>
            <a:off x="1055145" y="1813276"/>
            <a:ext cx="10081709" cy="26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92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14458-280C-4538-B79E-CC04E766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РАЗРАБОТКА ПРОГРАММНОГО ОБЕСПЕЧЕНИЯ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2A695C-4C35-43E8-919A-99AFEF49E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605C5E-C12D-4C27-AA0A-BFAD091F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42067"/>
            <a:ext cx="27717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Калькулятор Windows Forms на языке C#">
            <a:extLst>
              <a:ext uri="{FF2B5EF4-FFF2-40B4-BE49-F238E27FC236}">
                <a16:creationId xmlns:a16="http://schemas.microsoft.com/office/drawing/2014/main" id="{2C17A61A-B783-42AC-94E0-F0D596AE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6" y="2142067"/>
            <a:ext cx="2771775" cy="318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Калькулятор Windows Forms на языке C#">
            <a:extLst>
              <a:ext uri="{FF2B5EF4-FFF2-40B4-BE49-F238E27FC236}">
                <a16:creationId xmlns:a16="http://schemas.microsoft.com/office/drawing/2014/main" id="{9440265F-EE69-4BAB-918B-A01D4A35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51" y="2142067"/>
            <a:ext cx="28098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00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3E104-93EA-4738-8F9F-FA57CF8B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Чему я обучился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586CA-51D3-46A9-80D8-AE9E1165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1151065" cy="137292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На данном курсе </a:t>
            </a:r>
            <a:r>
              <a:rPr lang="ru-RU" altLang="ru-RU" b="1" kern="0" dirty="0"/>
              <a:t>я смог научиться некоторым вещам в важной, отрасли для программиста как маркетинг. </a:t>
            </a:r>
          </a:p>
          <a:p>
            <a:r>
              <a:rPr lang="ru-RU" altLang="ru-RU" b="1" kern="0" dirty="0"/>
              <a:t>Я уяснил базовые элементы в сфере дизайна, понял как создавать свой проект, составлять презентации в которых видны его функции. </a:t>
            </a:r>
          </a:p>
          <a:p>
            <a:r>
              <a:rPr lang="ru-RU" altLang="ru-RU" b="1" kern="0" dirty="0"/>
              <a:t>Также я обучился работать в Яндекс Метрике, работать с сайтами и отслеживать действия людей на них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959C8A-7ED8-464A-A74F-542071C6A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85" y="3333304"/>
            <a:ext cx="6073630" cy="33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3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422D3-7106-4DFE-A302-5A6F63A5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053E8E-8826-42A9-9852-F26F912EE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816388" cy="3649133"/>
          </a:xfrm>
        </p:spPr>
        <p:txBody>
          <a:bodyPr>
            <a:normAutofit/>
          </a:bodyPr>
          <a:lstStyle/>
          <a:p>
            <a:r>
              <a:rPr lang="ru-RU" sz="3200" dirty="0"/>
              <a:t>В заключение хотелось бы сказать что на практике в </a:t>
            </a:r>
            <a:r>
              <a:rPr lang="ru-RU" sz="3200" dirty="0" err="1"/>
              <a:t>Цопп</a:t>
            </a:r>
            <a:r>
              <a:rPr lang="ru-RU" sz="3200" dirty="0"/>
              <a:t> я многому обучился и запомнил интересные для моей профессии вещи.</a:t>
            </a:r>
          </a:p>
        </p:txBody>
      </p:sp>
    </p:spTree>
    <p:extLst>
      <p:ext uri="{BB962C8B-B14F-4D97-AF65-F5344CB8AC3E}">
        <p14:creationId xmlns:p14="http://schemas.microsoft.com/office/powerpoint/2010/main" val="427017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24DA6-4744-4A8B-96C3-AD36F667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62899"/>
            <a:ext cx="10131425" cy="1456267"/>
          </a:xfrm>
        </p:spPr>
        <p:txBody>
          <a:bodyPr/>
          <a:lstStyle/>
          <a:p>
            <a:pPr algn="ctr"/>
            <a:r>
              <a:rPr lang="ru-RU" dirty="0"/>
              <a:t>Спасибо за внимание!!!</a:t>
            </a:r>
          </a:p>
        </p:txBody>
      </p:sp>
    </p:spTree>
    <p:extLst>
      <p:ext uri="{BB962C8B-B14F-4D97-AF65-F5344CB8AC3E}">
        <p14:creationId xmlns:p14="http://schemas.microsoft.com/office/powerpoint/2010/main" val="249497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E7A4D-204D-46AE-B3F5-E03FD2D4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799F9-D59D-417F-9B5F-D9FE80D4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altLang="ru-RU" b="1" dirty="0"/>
              <a:t>ОБЪЕКТ ИССЛЕДОВАНИЯ</a:t>
            </a:r>
          </a:p>
          <a:p>
            <a:r>
              <a:rPr lang="ru-RU" altLang="ru-RU" b="1" dirty="0"/>
              <a:t>ПРЕДМЕТ ИССЛЕДОВАНИЯ</a:t>
            </a:r>
          </a:p>
          <a:p>
            <a:r>
              <a:rPr lang="ru-RU" altLang="ru-RU" b="1" dirty="0"/>
              <a:t>ЦЕЛИ-ЗАДАЧИ</a:t>
            </a:r>
          </a:p>
          <a:p>
            <a:r>
              <a:rPr lang="ru-RU" altLang="ru-RU" b="1" kern="0" dirty="0"/>
              <a:t>КУРС</a:t>
            </a:r>
          </a:p>
          <a:p>
            <a:r>
              <a:rPr lang="ru-RU" b="1" dirty="0"/>
              <a:t>АНАЛИЗ ПРЕДМЕТНОЙ ОБЛАСТИ</a:t>
            </a:r>
          </a:p>
          <a:p>
            <a:r>
              <a:rPr lang="ru-RU" b="1" dirty="0"/>
              <a:t>ФУНКЦИОНАЛЬНАЯ МОДЕЛЬ </a:t>
            </a:r>
          </a:p>
          <a:p>
            <a:r>
              <a:rPr lang="ru-RU" b="1" dirty="0"/>
              <a:t>АРХИТЕКТУРА ПРОГРАММНОГО СРЕДСТВА</a:t>
            </a:r>
          </a:p>
          <a:p>
            <a:r>
              <a:rPr lang="ru-RU" b="1" dirty="0"/>
              <a:t>РАЗРАБОТКА ПРОГРАММНОГО ОБЕСПЕЧЕНИЯ</a:t>
            </a:r>
          </a:p>
          <a:p>
            <a:r>
              <a:rPr lang="ru-RU" b="1" dirty="0"/>
              <a:t>ЧЕМУ Я ОБУЧИЛСЯ</a:t>
            </a:r>
          </a:p>
          <a:p>
            <a:r>
              <a:rPr lang="ru-RU" b="1" dirty="0"/>
              <a:t>ЗАКЛЮЧЕНИЕ</a:t>
            </a:r>
            <a:endParaRPr lang="ru-RU" altLang="ru-RU" b="1" kern="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794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DC4E5-CFB9-4CDE-BE71-531E1D15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13" y="609600"/>
            <a:ext cx="4816266" cy="1540042"/>
          </a:xfrm>
        </p:spPr>
        <p:txBody>
          <a:bodyPr>
            <a:noAutofit/>
          </a:bodyPr>
          <a:lstStyle/>
          <a:p>
            <a:r>
              <a:rPr lang="ru-RU" altLang="ru-RU" sz="2000" b="1" dirty="0"/>
              <a:t>Объект исследования </a:t>
            </a:r>
            <a:r>
              <a:rPr lang="ru-RU" altLang="ru-RU" sz="2000" dirty="0"/>
              <a:t>– Центр опережающей профессиональной подготовки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EEFAF85-8551-4F43-81BD-1D0958FBA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513" y="2322541"/>
            <a:ext cx="3649662" cy="364966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3CA90C5-3767-4ECE-92D1-EEF80CB00CF1}"/>
              </a:ext>
            </a:extLst>
          </p:cNvPr>
          <p:cNvSpPr txBox="1">
            <a:spLocks/>
          </p:cNvSpPr>
          <p:nvPr/>
        </p:nvSpPr>
        <p:spPr>
          <a:xfrm>
            <a:off x="5939965" y="609600"/>
            <a:ext cx="5273467" cy="15400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altLang="ru-RU" sz="2000" b="1" dirty="0"/>
              <a:t>Предмет исследования </a:t>
            </a:r>
            <a:r>
              <a:rPr lang="ru-RU" altLang="ru-RU" sz="2000" dirty="0"/>
              <a:t>– Работа в организации, обучение курсу маркетинга и применение знаний на примере.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4D237A-6C57-42A6-B760-3EA691EB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79" y="2322541"/>
            <a:ext cx="5428174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DF1AB-A53D-4179-8356-83AF911C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b="1" dirty="0"/>
              <a:t>задачи:</a:t>
            </a:r>
            <a:br>
              <a:rPr lang="ru-RU" altLang="ru-RU" dirty="0">
                <a:solidFill>
                  <a:srgbClr val="FF0000"/>
                </a:solidFill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E83C56-A914-4A12-B18D-DB0C4C3FB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604433"/>
            <a:ext cx="5796046" cy="4844493"/>
          </a:xfrm>
        </p:spPr>
        <p:txBody>
          <a:bodyPr>
            <a:normAutofit/>
          </a:bodyPr>
          <a:lstStyle/>
          <a:p>
            <a:pPr marL="0" indent="0"/>
            <a:r>
              <a:rPr lang="ru-RU" altLang="ru-RU" sz="2000" dirty="0"/>
              <a:t>изучение персонала организации, связи внутри организации;</a:t>
            </a:r>
          </a:p>
          <a:p>
            <a:pPr marL="0" indent="0"/>
            <a:r>
              <a:rPr lang="ru-RU" altLang="ru-RU" sz="2000" dirty="0"/>
              <a:t>анализ системы управления и аттестации персон окончивших обучение на определённые направления;</a:t>
            </a:r>
          </a:p>
          <a:p>
            <a:pPr marL="0" indent="0"/>
            <a:r>
              <a:rPr lang="ru-RU" altLang="ru-RU" sz="2000" dirty="0"/>
              <a:t>определение экономического и социального эффекта от предложенных мер внутри организации по выпуску обучившихся, вывод их на глобальный (мировой) рынок труда</a:t>
            </a:r>
            <a:r>
              <a:rPr lang="en-US" altLang="ru-RU" sz="2000" dirty="0"/>
              <a:t>;</a:t>
            </a:r>
            <a:endParaRPr lang="ru-RU" altLang="ru-RU" sz="20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3F173B-EDA9-4284-A111-503BE235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23" y="2342147"/>
            <a:ext cx="5140341" cy="30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A044E-5C14-4A61-8673-55FF88C6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kern="0" dirty="0"/>
              <a:t>Курс маркетолога </a:t>
            </a:r>
            <a:r>
              <a:rPr lang="en-US" altLang="ru-RU" kern="0" dirty="0"/>
              <a:t>ACDMX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D50165-C5BC-4780-B905-39B255CA0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682914" cy="3889765"/>
          </a:xfrm>
        </p:spPr>
        <p:txBody>
          <a:bodyPr/>
          <a:lstStyle/>
          <a:p>
            <a:r>
              <a:rPr lang="ru-RU" altLang="ru-RU" kern="0" dirty="0"/>
              <a:t>На курсе я изучал </a:t>
            </a:r>
            <a:r>
              <a:rPr lang="ru-RU" altLang="ru-RU" kern="0" dirty="0" err="1"/>
              <a:t>Яндекс.Метрику</a:t>
            </a:r>
            <a:r>
              <a:rPr lang="ru-RU" altLang="ru-RU" kern="0" dirty="0"/>
              <a:t>, Благодаря видео обучению которое было качественным и интересным  я легко обучился этим инструментам и стал базовым пользователем этих инструментов, смог изучить создание ссылок с </a:t>
            </a:r>
            <a:r>
              <a:rPr lang="en-US" altLang="ru-RU" kern="0" dirty="0"/>
              <a:t>UTM-</a:t>
            </a:r>
            <a:r>
              <a:rPr lang="ru-RU" altLang="ru-RU" kern="0" dirty="0"/>
              <a:t>метками, анализировать трафик, тестировать сайты.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92AC12-A38B-4701-AF97-895D6C78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4" y="2212474"/>
            <a:ext cx="4924926" cy="328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61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98F4B-1AE3-45D1-BDAF-193FA700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3C9EB7-944A-4EC5-B34E-EECAA1B03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014536" cy="3649133"/>
          </a:xfrm>
        </p:spPr>
        <p:txBody>
          <a:bodyPr/>
          <a:lstStyle/>
          <a:p>
            <a:r>
              <a:rPr lang="ru-RU" altLang="ru-RU" kern="0" dirty="0" err="1"/>
              <a:t>Яндекс.Метрика</a:t>
            </a:r>
            <a:r>
              <a:rPr lang="ru-RU" altLang="ru-RU" kern="0" dirty="0"/>
              <a:t> выдаёт информацию о пользователях, их пол, возраст, примерное местоположение, интересы по их запросам. Также этот сервис показывает какое содержимое сайта чаще всего просматривают, общие показатели посещаемости и целевые запросы.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674BFC-0CFA-41C1-99F0-052717A2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532020"/>
            <a:ext cx="4491789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853C9-0060-4EF2-9104-49D2173FE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4520"/>
            <a:ext cx="10131425" cy="1456267"/>
          </a:xfrm>
        </p:spPr>
        <p:txBody>
          <a:bodyPr/>
          <a:lstStyle/>
          <a:p>
            <a:pPr algn="ctr"/>
            <a:r>
              <a:rPr lang="ru-RU" b="1" dirty="0"/>
              <a:t>АНАЛИЗ ПРЕДМЕТНОЙ ОБЛАСТИ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3B2D8-7A8F-4724-9FAD-3F6ABD18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824056" cy="3649133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Центр</a:t>
            </a:r>
            <a:r>
              <a:rPr lang="ru-RU" dirty="0"/>
              <a:t> </a:t>
            </a:r>
            <a:r>
              <a:rPr lang="ru-RU" b="1" dirty="0"/>
              <a:t>опережающей</a:t>
            </a:r>
            <a:r>
              <a:rPr lang="ru-RU" dirty="0"/>
              <a:t> </a:t>
            </a:r>
            <a:r>
              <a:rPr lang="ru-RU" b="1" dirty="0"/>
              <a:t>профессиональной</a:t>
            </a:r>
            <a:r>
              <a:rPr lang="ru-RU" dirty="0"/>
              <a:t> </a:t>
            </a:r>
            <a:r>
              <a:rPr lang="ru-RU" b="1" dirty="0"/>
              <a:t>подготовки</a:t>
            </a:r>
            <a:r>
              <a:rPr lang="ru-RU" dirty="0"/>
              <a:t>— это площадка–агрегатор и оператор ресурсов региона для профессиональной ориентации, ускоренного профессионального обучения, подготовки, переподготовки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8BD4AA3-45A8-4A76-95EE-6BE8FD2D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92" y="1809746"/>
            <a:ext cx="3955033" cy="215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downloader.disk.yandex.ru/preview/5814298277a153a8665a4f744945875cdd3ca0dd6441e3718c992d9eb9b723ff/62b0f67e/QdyQB6T-FcRluEJ-8bRYvGB27YRvCGtGdHDHtajNj3fJibzoL3LXiZp7V0H2OxA9DZDURbN3lrWSmhSff5fYQQ%3D%3D?uid=0&amp;filename=0013.jpg&amp;disposition=inline&amp;hash=&amp;limit=0&amp;content_type=image%2Fjpeg&amp;owner_uid=0&amp;tknv=v2&amp;size=1366x657">
            <a:extLst>
              <a:ext uri="{FF2B5EF4-FFF2-40B4-BE49-F238E27FC236}">
                <a16:creationId xmlns:a16="http://schemas.microsoft.com/office/drawing/2014/main" id="{E91BAFF4-FA6A-4282-8DE3-4377DE9B1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93" y="4466220"/>
            <a:ext cx="3955032" cy="19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33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860D3-D88D-40BA-90CE-2F64FB30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638" y="109057"/>
            <a:ext cx="10131425" cy="1456267"/>
          </a:xfrm>
        </p:spPr>
        <p:txBody>
          <a:bodyPr/>
          <a:lstStyle/>
          <a:p>
            <a:pPr algn="ctr"/>
            <a:r>
              <a:rPr lang="ru-RU" dirty="0"/>
              <a:t>Функциональная модель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9F00153-205F-48CE-8553-EBFEA19A8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88" t="22922" r="27897" b="20249"/>
          <a:stretch/>
        </p:blipFill>
        <p:spPr>
          <a:xfrm>
            <a:off x="247152" y="1207066"/>
            <a:ext cx="4886910" cy="25436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370F00-86CE-43E7-955B-FFC35AB46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 t="20400" r="27227" b="6625"/>
          <a:stretch/>
        </p:blipFill>
        <p:spPr>
          <a:xfrm>
            <a:off x="3570913" y="3837963"/>
            <a:ext cx="5050174" cy="29109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47077B-BB09-4D00-B61F-854501651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1" t="20932" r="27137" b="6675"/>
          <a:stretch/>
        </p:blipFill>
        <p:spPr>
          <a:xfrm>
            <a:off x="6962863" y="1211561"/>
            <a:ext cx="4981986" cy="25391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0127" y="2048039"/>
            <a:ext cx="561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bg1"/>
                </a:solidFill>
              </a:rPr>
              <a:t>Обучение</a:t>
            </a:r>
            <a:r>
              <a:rPr lang="ru-RU" sz="600" dirty="0">
                <a:solidFill>
                  <a:schemeClr val="bg1"/>
                </a:solidFill>
              </a:rPr>
              <a:t> </a:t>
            </a:r>
          </a:p>
          <a:p>
            <a:r>
              <a:rPr lang="ru-RU" sz="600" dirty="0">
                <a:solidFill>
                  <a:schemeClr val="bg1"/>
                </a:solidFill>
              </a:rPr>
              <a:t>   в</a:t>
            </a:r>
          </a:p>
        </p:txBody>
      </p:sp>
    </p:spTree>
    <p:extLst>
      <p:ext uri="{BB962C8B-B14F-4D97-AF65-F5344CB8AC3E}">
        <p14:creationId xmlns:p14="http://schemas.microsoft.com/office/powerpoint/2010/main" val="347014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A3E53-7AA5-41CF-A7F9-A0938C6D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ПОСТРОЕНИЕ АРХИТЕКТУРЫ ПРОГРАММНОГО СРЕДСТВА</a:t>
            </a:r>
            <a:endParaRPr lang="ru-RU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25D6FE-70A1-4447-800A-433A41DB1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47" y="1946245"/>
            <a:ext cx="124995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4F6BFC-85BC-41C9-B277-A26220AED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812" y="5551638"/>
            <a:ext cx="289420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Диаграмма прецендентов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4"/>
          <a:stretch/>
        </p:blipFill>
        <p:spPr>
          <a:xfrm>
            <a:off x="2351314" y="3123375"/>
            <a:ext cx="591524" cy="1181265"/>
          </a:xfrm>
          <a:prstGeom prst="rect">
            <a:avLst/>
          </a:prstGeom>
        </p:spPr>
      </p:pic>
      <p:sp>
        <p:nvSpPr>
          <p:cNvPr id="18" name="Овал 17"/>
          <p:cNvSpPr/>
          <p:nvPr/>
        </p:nvSpPr>
        <p:spPr>
          <a:xfrm>
            <a:off x="4544291" y="2398458"/>
            <a:ext cx="1506186" cy="7065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50" dirty="0"/>
              <a:t>Вводит значения примера(1\2\3…)</a:t>
            </a:r>
          </a:p>
        </p:txBody>
      </p:sp>
      <p:sp>
        <p:nvSpPr>
          <p:cNvPr id="20" name="Овал 19"/>
          <p:cNvSpPr/>
          <p:nvPr/>
        </p:nvSpPr>
        <p:spPr>
          <a:xfrm>
            <a:off x="4544291" y="3360755"/>
            <a:ext cx="1506186" cy="7065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50" dirty="0"/>
              <a:t>Вводит знак для примера (+\-\*…)</a:t>
            </a:r>
          </a:p>
        </p:txBody>
      </p:sp>
      <p:sp>
        <p:nvSpPr>
          <p:cNvPr id="21" name="Овал 20"/>
          <p:cNvSpPr/>
          <p:nvPr/>
        </p:nvSpPr>
        <p:spPr>
          <a:xfrm>
            <a:off x="4544291" y="4325625"/>
            <a:ext cx="1506186" cy="7065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50" dirty="0"/>
              <a:t>Выводит ответ</a:t>
            </a:r>
          </a:p>
        </p:txBody>
      </p:sp>
      <p:sp>
        <p:nvSpPr>
          <p:cNvPr id="22" name="Овал 21"/>
          <p:cNvSpPr/>
          <p:nvPr/>
        </p:nvSpPr>
        <p:spPr>
          <a:xfrm>
            <a:off x="7333013" y="3123375"/>
            <a:ext cx="2428503" cy="1460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/>
              <a:t>ПО калькулятора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7679" y="4488873"/>
            <a:ext cx="16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Пользователь</a:t>
            </a:r>
          </a:p>
        </p:txBody>
      </p:sp>
      <p:cxnSp>
        <p:nvCxnSpPr>
          <p:cNvPr id="24" name="Прямая со стрелкой 23"/>
          <p:cNvCxnSpPr>
            <a:stCxn id="3" idx="3"/>
            <a:endCxn id="18" idx="2"/>
          </p:cNvCxnSpPr>
          <p:nvPr/>
        </p:nvCxnSpPr>
        <p:spPr>
          <a:xfrm flipV="1">
            <a:off x="2942838" y="2751710"/>
            <a:ext cx="1601453" cy="9622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3" idx="3"/>
            <a:endCxn id="20" idx="2"/>
          </p:cNvCxnSpPr>
          <p:nvPr/>
        </p:nvCxnSpPr>
        <p:spPr>
          <a:xfrm flipV="1">
            <a:off x="2942838" y="3714007"/>
            <a:ext cx="1601453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21" idx="2"/>
            <a:endCxn id="3" idx="3"/>
          </p:cNvCxnSpPr>
          <p:nvPr/>
        </p:nvCxnSpPr>
        <p:spPr>
          <a:xfrm flipH="1" flipV="1">
            <a:off x="2942838" y="3714008"/>
            <a:ext cx="1601453" cy="9648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4" name="Прямая со стрелкой 1023"/>
          <p:cNvCxnSpPr>
            <a:stCxn id="18" idx="6"/>
            <a:endCxn id="22" idx="2"/>
          </p:cNvCxnSpPr>
          <p:nvPr/>
        </p:nvCxnSpPr>
        <p:spPr>
          <a:xfrm>
            <a:off x="6050477" y="2751710"/>
            <a:ext cx="1282536" cy="11019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1" name="Прямая со стрелкой 1030"/>
          <p:cNvCxnSpPr>
            <a:stCxn id="22" idx="2"/>
            <a:endCxn id="21" idx="6"/>
          </p:cNvCxnSpPr>
          <p:nvPr/>
        </p:nvCxnSpPr>
        <p:spPr>
          <a:xfrm flipH="1">
            <a:off x="6050477" y="3853625"/>
            <a:ext cx="1282536" cy="8252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3" name="Прямая со стрелкой 1032"/>
          <p:cNvCxnSpPr>
            <a:stCxn id="20" idx="6"/>
            <a:endCxn id="22" idx="2"/>
          </p:cNvCxnSpPr>
          <p:nvPr/>
        </p:nvCxnSpPr>
        <p:spPr>
          <a:xfrm>
            <a:off x="6050477" y="3714007"/>
            <a:ext cx="1282536" cy="1396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13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1111</TotalTime>
  <Words>360</Words>
  <Application>Microsoft Office PowerPoint</Application>
  <PresentationFormat>Широкоэкранный</PresentationFormat>
  <Paragraphs>59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Bahnschrift SemiLight</vt:lpstr>
      <vt:lpstr>Calibri</vt:lpstr>
      <vt:lpstr>Calibri Light</vt:lpstr>
      <vt:lpstr>Times New Roman</vt:lpstr>
      <vt:lpstr>Wingdings</vt:lpstr>
      <vt:lpstr>Небесная</vt:lpstr>
      <vt:lpstr>Презентация PowerPoint</vt:lpstr>
      <vt:lpstr>Содержание презентации</vt:lpstr>
      <vt:lpstr>Объект исследования – Центр опережающей профессиональной подготовки</vt:lpstr>
      <vt:lpstr>задачи: </vt:lpstr>
      <vt:lpstr>Курс маркетолога ACDMX</vt:lpstr>
      <vt:lpstr>Презентация PowerPoint</vt:lpstr>
      <vt:lpstr>АНАЛИЗ ПРЕДМЕТНОЙ ОБЛАСТИ</vt:lpstr>
      <vt:lpstr>Функциональная модель </vt:lpstr>
      <vt:lpstr>ПОСТРОЕНИЕ АРХИТЕКТУРЫ ПРОГРАММНОГО СРЕДСТВА</vt:lpstr>
      <vt:lpstr>Презентация PowerPoint</vt:lpstr>
      <vt:lpstr>Презентация PowerPoint</vt:lpstr>
      <vt:lpstr>РАЗРАБОТКА ПРОГРАММНОГО ОБЕСПЕЧЕНИЯ</vt:lpstr>
      <vt:lpstr>Чему я обучился</vt:lpstr>
      <vt:lpstr>Заключение</vt:lpstr>
      <vt:lpstr>Спасибо за внимание!!!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Полейчук</dc:creator>
  <cp:lastModifiedBy>Александр Полейчук</cp:lastModifiedBy>
  <cp:revision>8</cp:revision>
  <dcterms:created xsi:type="dcterms:W3CDTF">2022-06-20T17:00:19Z</dcterms:created>
  <dcterms:modified xsi:type="dcterms:W3CDTF">2022-06-26T10:17:42Z</dcterms:modified>
</cp:coreProperties>
</file>